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299" autoAdjust="0"/>
  </p:normalViewPr>
  <p:slideViewPr>
    <p:cSldViewPr snapToGrid="0" snapToObjects="1">
      <p:cViewPr varScale="1">
        <p:scale>
          <a:sx n="81" d="100"/>
          <a:sy n="81" d="100"/>
        </p:scale>
        <p:origin x="60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296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parcours territorial est né d’abord d’une réflexion porté dans un groupe de travail au sein de l’Institution Hygie, un groupe de recherche concernant la fin de vie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Parcours</a:t>
            </a:r>
            <a:r>
              <a:rPr lang="en-US" dirty="0"/>
              <a:t> qui </a:t>
            </a:r>
            <a:r>
              <a:rPr lang="en-US" dirty="0" err="1"/>
              <a:t>prend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compte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Changement de la relation aux </a:t>
            </a:r>
            <a:r>
              <a:rPr lang="en-US" dirty="0" err="1"/>
              <a:t>autres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36192" y="3042666"/>
            <a:ext cx="14904720" cy="1554480"/>
          </a:xfrm>
          <a:prstGeom prst="wave">
            <a:avLst/>
          </a:prstGeom>
          <a:ln w="28575">
            <a:solidFill>
              <a:srgbClr val="44647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 flipH="1">
            <a:off x="-1554480" y="3038094"/>
            <a:ext cx="14904720" cy="1554480"/>
          </a:xfrm>
          <a:prstGeom prst="wave">
            <a:avLst/>
          </a:prstGeom>
          <a:ln w="28575">
            <a:solidFill>
              <a:srgbClr val="B6873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640080" y="1051560"/>
            <a:ext cx="10881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Construire le Parcours Territorial :</a:t>
            </a:r>
            <a:endParaRPr lang="en-US" sz="3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Fin de Vie à Domicile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685800" y="21488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4464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 de la Recherche Institutionnelle &amp; Construction du Parcours Opérationnel CPTS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Restitution des Travaux  —  22 Septembre 2026</a:t>
            </a:r>
            <a:r>
              <a:rPr lang="en-US" sz="13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CPTS Nord-Essonne Hygie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D2E3F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</a:t>
            </a:r>
            <a:r>
              <a:rPr lang="en-US" sz="2800" b="1" dirty="0" err="1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Défi</a:t>
            </a:r>
            <a:r>
              <a:rPr lang="en-US" sz="28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sz="2400" dirty="0">
                <a:solidFill>
                  <a:srgbClr val="4464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Recherche à l'Opérationnel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502920" y="2331720"/>
            <a:ext cx="3310128" cy="3200400"/>
          </a:xfrm>
          <a:prstGeom prst="roundRect">
            <a:avLst>
              <a:gd name="adj" fmla="val 2571"/>
            </a:avLst>
          </a:prstGeom>
          <a:solidFill>
            <a:srgbClr val="1D2E3F"/>
          </a:solidFill>
          <a:ln/>
          <a:effectLst>
            <a:outerShdw blurRad="635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502920" y="2331720"/>
            <a:ext cx="82296" cy="320040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26700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Le Fondement (Bilan)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3611880"/>
            <a:ext cx="26700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 Recherche Institutionnelle</a:t>
            </a:r>
            <a:endParaRPr lang="en-US" sz="115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dimensions psychiques,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organiques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sociales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culturelles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fin de vie.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 rot="5400000">
            <a:off x="3918204" y="3785616"/>
            <a:ext cx="292608" cy="292608"/>
          </a:xfrm>
          <a:prstGeom prst="triangle">
            <a:avLst/>
          </a:prstGeom>
          <a:solidFill>
            <a:srgbClr val="6E6E6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4315968" y="2331720"/>
            <a:ext cx="3310128" cy="3200400"/>
          </a:xfrm>
          <a:prstGeom prst="roundRect">
            <a:avLst>
              <a:gd name="adj" fmla="val 2571"/>
            </a:avLst>
          </a:prstGeom>
          <a:solidFill>
            <a:srgbClr val="8C6428"/>
          </a:solidFill>
          <a:ln/>
          <a:effectLst>
            <a:outerShdw blurRad="635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4315968" y="2331720"/>
            <a:ext cx="82296" cy="320040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4636008" y="2651760"/>
            <a:ext cx="26700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Le Pivot (</a:t>
            </a:r>
            <a:r>
              <a:rPr lang="en-US" sz="1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Aujourd'hui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636008" y="3611880"/>
            <a:ext cx="26700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Restitution des Groupes de Travail</a:t>
            </a:r>
            <a:endParaRPr lang="en-US" sz="115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Appropriation des concepts, définition du langage commun et présentation des productions des GT 1 à 3.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 rot="5400000">
            <a:off x="7731252" y="3785616"/>
            <a:ext cx="292608" cy="292608"/>
          </a:xfrm>
          <a:prstGeom prst="triangle">
            <a:avLst/>
          </a:prstGeom>
          <a:solidFill>
            <a:srgbClr val="6E6E6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8129016" y="2331720"/>
            <a:ext cx="3310128" cy="3200400"/>
          </a:xfrm>
          <a:prstGeom prst="roundRect">
            <a:avLst>
              <a:gd name="adj" fmla="val 2571"/>
            </a:avLst>
          </a:prstGeom>
          <a:solidFill>
            <a:srgbClr val="B6873A"/>
          </a:solidFill>
          <a:ln/>
          <a:effectLst>
            <a:outerShdw blurRad="635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8129016" y="2331720"/>
            <a:ext cx="82296" cy="320040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8449056" y="2651760"/>
            <a:ext cx="26700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L'Ambition (Action)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449056" y="3611880"/>
            <a:ext cx="26700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Opérationnel CPTS</a:t>
            </a:r>
            <a:endParaRPr lang="en-US" sz="115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Protocoliser un accompagnement techniquement irréprochable ET profondément humanisé (dialectique Rites &amp; Technique).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Constat : Une Perte de Sens et de Dimension Humaine</a:t>
            </a:r>
            <a:endParaRPr lang="en-US" sz="25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7EFDF44-5FA4-CA4D-F10C-A04BA30FA4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119230" y="809047"/>
            <a:ext cx="4917220" cy="5637473"/>
          </a:xfrm>
          <a:prstGeom prst="rect">
            <a:avLst/>
          </a:prstGeom>
        </p:spPr>
      </p:pic>
      <p:sp>
        <p:nvSpPr>
          <p:cNvPr id="4" name="Shape 2"/>
          <p:cNvSpPr/>
          <p:nvPr/>
        </p:nvSpPr>
        <p:spPr>
          <a:xfrm>
            <a:off x="6225871" y="1395923"/>
            <a:ext cx="3035808" cy="1320"/>
          </a:xfrm>
          <a:prstGeom prst="line">
            <a:avLst/>
          </a:prstGeom>
          <a:noFill/>
          <a:ln w="15875">
            <a:solidFill>
              <a:srgbClr val="8C642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7067119" y="1214363"/>
            <a:ext cx="5394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Branches (Conséquences)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les Soignants : épuisement professionnel (burn-out), sentiment d'impuissance.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 Patient : angoisse de mort envahissante (mode survie), déni du processus.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 Système : ruptures de parcours, hospitalisations d'urgence, deuils pathologiques.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577840" y="4003282"/>
            <a:ext cx="1904695" cy="1"/>
          </a:xfrm>
          <a:prstGeom prst="line">
            <a:avLst/>
          </a:prstGeom>
          <a:noFill/>
          <a:ln w="15875">
            <a:solidFill>
              <a:srgbClr val="44647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7482535" y="3477503"/>
            <a:ext cx="4434840" cy="1051560"/>
          </a:xfrm>
          <a:prstGeom prst="roundRect">
            <a:avLst>
              <a:gd name="adj" fmla="val 6957"/>
            </a:avLst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7683703" y="3550655"/>
            <a:ext cx="406908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Tronc (Problème Central) : </a:t>
            </a:r>
            <a:endParaRPr lang="en-US" sz="12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Réduction de la fin de vie à une gestion purement organique, technique et médicale.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02920" y="4951476"/>
            <a:ext cx="32998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Racines (Causes Profondes)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Victoire du rationalisme scientifique et mythe de l'éradication de la mort.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Disparition des rites collectifs et tabou sociétal.</a:t>
            </a:r>
            <a:endParaRPr lang="en-US" sz="13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Isolement des professionnels libéraux, démunis sans acte technique.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CAUSES, PROBLÈMES, CONSÉQUENCES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 rot="5400000">
            <a:off x="8755380" y="322326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Épuisement professionnel (burn-out), mécanismes de défense des soignants.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d'impuissance face à l'angoisse paroxystique du mourant.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Acharnement social ou thérapeutique par peur de "ne plus rien faire".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251960" y="65836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 de deuil pathologique ou de vécu traumatique pour les proches.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Angoisse de mort envahissante, mode "survie" psychique sans soutien.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Ruptures de parcours et hospitalisations d'urgence par défaut d'anticipation.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8001000" y="65836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Déshumanisation du soin : le sujet réduit à un diagnostic, un coût.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Invisibilisation de la mort ordinaire au profit de morts médiatisées.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 de cohésion sociale face au vide laissé par la mort sans cadre </a:t>
            </a:r>
            <a:r>
              <a:rPr lang="en-US" sz="95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collectif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94360" y="19659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EFFETS ORGANISATIONNELS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(institutions et services locaux)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51960" y="196596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4343400" y="19659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EFFETS CONTEXTUELS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(sur le territoire et les populations)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001000" y="196596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8092440" y="19659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EFFETS STRUCTURELS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(long terme, au-delà de la commune)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263140" y="246888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6012180" y="246888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9761220" y="246888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2263140" y="2743200"/>
            <a:ext cx="7498080" cy="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5958688" y="2743200"/>
            <a:ext cx="0" cy="13716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2834640" y="2880360"/>
            <a:ext cx="6492240" cy="749808"/>
          </a:xfrm>
          <a:prstGeom prst="roundRect">
            <a:avLst>
              <a:gd name="adj" fmla="val 7317"/>
            </a:avLst>
          </a:prstGeom>
          <a:solidFill>
            <a:srgbClr val="BE6E5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3063240" y="2926080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Problème central : </a:t>
            </a:r>
            <a:endParaRPr lang="en-US" sz="115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9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perte de sens et de dimension humaine dans l'accompagnement de la fin de vie, </a:t>
            </a:r>
            <a:r>
              <a:rPr lang="en-US" sz="98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souvent</a:t>
            </a:r>
            <a:r>
              <a:rPr lang="en-US" sz="9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8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réduite</a:t>
            </a:r>
            <a:r>
              <a:rPr lang="en-US" sz="9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une gestion purement technique ou médicale.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958688" y="3630168"/>
            <a:ext cx="0" cy="16459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2263140" y="3794760"/>
            <a:ext cx="7498080" cy="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2263140" y="379476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012180" y="379476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9761220" y="3794760"/>
            <a:ext cx="0" cy="27432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502920" y="406908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594360" y="40690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ORGANISATIONNELLES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(fonctionnement des services)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251960" y="406908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4343400" y="40690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CONTEXTUELLES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(territoire et population)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001000" y="406908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1CD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8092440" y="40690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STRUCTURELLES</a:t>
            </a:r>
            <a:endParaRPr lang="en-US" sz="1050" dirty="0"/>
          </a:p>
          <a:p>
            <a:pPr marL="0" indent="0" algn="ctr">
              <a:buNone/>
            </a:pPr>
            <a:r>
              <a:rPr lang="en-US" sz="800" i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(facteurs systémiques et institutionnels)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02920" y="4663440"/>
            <a:ext cx="3520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Prédominance de l'acte technique au détriment de l'accompagnement humain.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Manque de temps chronique, empêchant une relation de confiance.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Isolement des professionnels libéraux, démunis sans acte technique.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4251960" y="4663440"/>
            <a:ext cx="3520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Disparition des rites traditionnels, familles sans cadre symbolique.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Tabou de la mort en institution et à domicile.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Méconnaissance des spécificités culturelles et religieuses du territoire.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8001000" y="4663440"/>
            <a:ext cx="3520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Victoire du rationalisme scientifique, déspiritualisant la société.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de la famille </a:t>
            </a:r>
            <a:r>
              <a:rPr lang="en-US" sz="95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isolée</a:t>
            </a: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sans culture lignagère.</a:t>
            </a:r>
            <a:endParaRPr lang="en-US" sz="95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Mythe de l'éradication de la mort par la science, </a:t>
            </a:r>
            <a:r>
              <a:rPr lang="fr-FR" sz="9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considérant la finitude comme une anomalie biologique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5603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PISTES, SOLUTIONS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 rot="5400000">
            <a:off x="8755380" y="322326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557784" y="127101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748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OPÉRATIONNEL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 rot="16200000">
            <a:off x="-192024" y="3209544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748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STRATÉGIQUE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 rot="16200000">
            <a:off x="-557784" y="488289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748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TACTIQUE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22960" y="658368"/>
            <a:ext cx="34290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Instaurer un "Diagnostic Global" systématique (médical, psychique, social,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culturel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Élaborer des "protocoles ritualisés" personnalisés pour guider chaque intervenant.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en place un arbre décisionnel partagé (médecin traitant, IDE, EMSP, HAD, CPTS).</a:t>
            </a:r>
            <a:endParaRPr lang="en-US" sz="930" dirty="0"/>
          </a:p>
        </p:txBody>
      </p:sp>
      <p:sp>
        <p:nvSpPr>
          <p:cNvPr id="8" name="Text 6"/>
          <p:cNvSpPr/>
          <p:nvPr/>
        </p:nvSpPr>
        <p:spPr>
          <a:xfrm>
            <a:off x="4453128" y="658368"/>
            <a:ext cx="34290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Apaiser l'angoisse de mort par une présence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adéquate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selon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structuration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psychique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patient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Prévenir les deuils pathologiques en impliquant les proches dans les rites choisis.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Fluidifier les liens Ville-Hôpital pour un maintien à domicile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souhait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patient.</a:t>
            </a:r>
            <a:endParaRPr lang="en-US" sz="930" dirty="0"/>
          </a:p>
        </p:txBody>
      </p:sp>
      <p:sp>
        <p:nvSpPr>
          <p:cNvPr id="9" name="Text 7"/>
          <p:cNvSpPr/>
          <p:nvPr/>
        </p:nvSpPr>
        <p:spPr>
          <a:xfrm>
            <a:off x="8083296" y="658368"/>
            <a:ext cx="34290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fr-FR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Développer une posture subjective dépassant la simple empathie pour offrir une permanence face au vide de la mort</a:t>
            </a:r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recherche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clinique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psychanalyse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anthropologie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à la formation continue.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Promouvoir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 humanisme laïque du soin reconnaissant la singularité du sujet.</a:t>
            </a:r>
            <a:endParaRPr lang="en-US" sz="930" dirty="0"/>
          </a:p>
        </p:txBody>
      </p:sp>
      <p:sp>
        <p:nvSpPr>
          <p:cNvPr id="10" name="Shape 8"/>
          <p:cNvSpPr/>
          <p:nvPr/>
        </p:nvSpPr>
        <p:spPr>
          <a:xfrm>
            <a:off x="822960" y="2103120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914400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SPÉCIFIQUES ORGANISATIONNELS</a:t>
            </a:r>
            <a:endParaRPr lang="en-US" sz="970" dirty="0"/>
          </a:p>
        </p:txBody>
      </p:sp>
      <p:sp>
        <p:nvSpPr>
          <p:cNvPr id="12" name="Shape 10"/>
          <p:cNvSpPr/>
          <p:nvPr/>
        </p:nvSpPr>
        <p:spPr>
          <a:xfrm>
            <a:off x="4453128" y="2103120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544568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SPÉCIFIQUES CONTEXTUELS</a:t>
            </a:r>
            <a:endParaRPr lang="en-US" sz="970" dirty="0"/>
          </a:p>
        </p:txBody>
      </p:sp>
      <p:sp>
        <p:nvSpPr>
          <p:cNvPr id="14" name="Shape 12"/>
          <p:cNvSpPr/>
          <p:nvPr/>
        </p:nvSpPr>
        <p:spPr>
          <a:xfrm>
            <a:off x="8083296" y="2103120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8174736" y="2103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SPÉCIFIQUES STRUCTURELS</a:t>
            </a:r>
            <a:endParaRPr lang="en-US" sz="970" dirty="0"/>
          </a:p>
        </p:txBody>
      </p:sp>
      <p:sp>
        <p:nvSpPr>
          <p:cNvPr id="16" name="Shape 14"/>
          <p:cNvSpPr/>
          <p:nvPr/>
        </p:nvSpPr>
        <p:spPr>
          <a:xfrm>
            <a:off x="2537460" y="2606040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6167628" y="2606040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9797796" y="2606040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2537460" y="2862072"/>
            <a:ext cx="7260336" cy="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141568" y="2862072"/>
            <a:ext cx="0" cy="13716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2834640" y="2999232"/>
            <a:ext cx="6492240" cy="713232"/>
          </a:xfrm>
          <a:prstGeom prst="roundRect">
            <a:avLst>
              <a:gd name="adj" fmla="val 7692"/>
            </a:avLst>
          </a:prstGeom>
          <a:solidFill>
            <a:srgbClr val="748C4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/>
          <p:nvPr/>
        </p:nvSpPr>
        <p:spPr>
          <a:xfrm>
            <a:off x="3063240" y="3035808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stratégique : 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9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un parcours territorial de fin de vie à domicile qui met en dialectique "Rites et Technique".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141568" y="3712464"/>
            <a:ext cx="0" cy="155448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2537460" y="3867912"/>
            <a:ext cx="7260336" cy="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2537460" y="3867912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167628" y="3867912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5"/>
          <p:cNvSpPr/>
          <p:nvPr/>
        </p:nvSpPr>
        <p:spPr>
          <a:xfrm>
            <a:off x="9797796" y="3867912"/>
            <a:ext cx="0" cy="25603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822960" y="4123944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914400" y="412394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ORGANISATIONNELLES</a:t>
            </a:r>
            <a:endParaRPr lang="en-US" sz="970" dirty="0"/>
          </a:p>
        </p:txBody>
      </p:sp>
      <p:sp>
        <p:nvSpPr>
          <p:cNvPr id="30" name="Shape 28"/>
          <p:cNvSpPr/>
          <p:nvPr/>
        </p:nvSpPr>
        <p:spPr>
          <a:xfrm>
            <a:off x="4453128" y="4123944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4544568" y="412394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CONTEXTUELLES</a:t>
            </a:r>
            <a:endParaRPr lang="en-US" sz="970" dirty="0"/>
          </a:p>
        </p:txBody>
      </p:sp>
      <p:sp>
        <p:nvSpPr>
          <p:cNvPr id="32" name="Shape 30"/>
          <p:cNvSpPr/>
          <p:nvPr/>
        </p:nvSpPr>
        <p:spPr>
          <a:xfrm>
            <a:off x="8083296" y="4123944"/>
            <a:ext cx="3429000" cy="502920"/>
          </a:xfrm>
          <a:prstGeom prst="roundRect">
            <a:avLst>
              <a:gd name="adj" fmla="val 10909"/>
            </a:avLst>
          </a:prstGeom>
          <a:solidFill>
            <a:srgbClr val="D9E3B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8174736" y="412394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STRUCTURELLES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822960" y="4718304"/>
            <a:ext cx="3429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une équipe pluri-professionnelle autour du médecin traitant "chef d'orchestre".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Tracer et formaliser le parcours dans un langage commun ("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détachement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").</a:t>
            </a:r>
            <a:endParaRPr lang="en-US" sz="930" dirty="0"/>
          </a:p>
        </p:txBody>
      </p:sp>
      <p:sp>
        <p:nvSpPr>
          <p:cNvPr id="35" name="Text 33"/>
          <p:cNvSpPr/>
          <p:nvPr/>
        </p:nvSpPr>
        <p:spPr>
          <a:xfrm>
            <a:off x="4453128" y="4718304"/>
            <a:ext cx="3429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des "rites de passage laïques" incluant famille et soignants.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Adapter l'accompagnement à la singularité culturelle identifiée.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Sensibiliser et former les professionnels de premier recours.</a:t>
            </a:r>
            <a:endParaRPr lang="en-US" sz="930" dirty="0"/>
          </a:p>
        </p:txBody>
      </p:sp>
      <p:sp>
        <p:nvSpPr>
          <p:cNvPr id="36" name="Text 34"/>
          <p:cNvSpPr/>
          <p:nvPr/>
        </p:nvSpPr>
        <p:spPr>
          <a:xfrm>
            <a:off x="8083296" y="4718304"/>
            <a:ext cx="3429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Changer le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paradigme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fin de vie : passer d'un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biologique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insupportable à un processus de vie naturel accompagné.</a:t>
            </a:r>
            <a:endParaRPr lang="en-US" sz="930" dirty="0"/>
          </a:p>
          <a:p>
            <a:pPr marL="342900" indent="-342900" algn="l"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Réintroduire la cohésion sociale par la </a:t>
            </a:r>
            <a:r>
              <a:rPr lang="en-US" sz="9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ritualisation</a:t>
            </a:r>
            <a:r>
              <a:rPr lang="en-US" sz="9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collective de la mort ordinaire.</a:t>
            </a:r>
            <a:endParaRPr lang="en-US" sz="930" dirty="0"/>
          </a:p>
        </p:txBody>
      </p:sp>
      <p:sp>
        <p:nvSpPr>
          <p:cNvPr id="37" name="Shape 35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L'Hypothèse Centrale : </a:t>
            </a:r>
            <a:r>
              <a:rPr lang="en-US" sz="2200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Processus Progressif à Double Porte d'Entrée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502920" y="932688"/>
            <a:ext cx="11155680" cy="0"/>
          </a:xfrm>
          <a:prstGeom prst="line">
            <a:avLst/>
          </a:prstGeom>
          <a:noFill/>
          <a:ln w="9525">
            <a:solidFill>
              <a:srgbClr val="6E6E6E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640080" y="1097280"/>
            <a:ext cx="10881360" cy="868680"/>
          </a:xfrm>
          <a:prstGeom prst="rect">
            <a:avLst/>
          </a:prstGeom>
          <a:solidFill>
            <a:srgbClr val="DDBD82">
              <a:alpha val="5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868680" y="1170432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 de vie n'est pas un événement ponctuel : c'est un </a:t>
            </a:r>
            <a:r>
              <a:rPr lang="en-US" sz="1650" b="1" dirty="0">
                <a:solidFill>
                  <a:srgbClr val="8C6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processus progressif</a:t>
            </a:r>
            <a:r>
              <a:rPr lang="en-US" sz="16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débutant parfois bien avant la mort biologique, dont la porte d'entrée peut se manifester </a:t>
            </a:r>
            <a:r>
              <a:rPr lang="en-US" sz="16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soit sur un versant psychique, soit sur un versant organique</a:t>
            </a:r>
            <a:r>
              <a:rPr lang="en-US" sz="16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2354580" y="2674620"/>
            <a:ext cx="2331720" cy="2331720"/>
          </a:xfrm>
          <a:prstGeom prst="ellipse">
            <a:avLst/>
          </a:prstGeom>
          <a:solidFill>
            <a:srgbClr val="9FB2C4">
              <a:alpha val="92000"/>
            </a:srgbClr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2560320" y="2656332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D2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2560320" y="265633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 D'ENTRÉE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674620" y="306324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 Organique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Altération des fonctions, épuisement cellulaire.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Écueil actuel : seule dimension souvent traitée (surmédicalisation).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520940" y="2674620"/>
            <a:ext cx="2331720" cy="2331720"/>
          </a:xfrm>
          <a:prstGeom prst="ellipse">
            <a:avLst/>
          </a:prstGeom>
          <a:solidFill>
            <a:srgbClr val="E4C79A">
              <a:alpha val="92000"/>
            </a:srgbClr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7726680" y="2656332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1D2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726680" y="265633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 D'ENTRÉE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840980" y="306324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 Psychique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du rapport aux autres et au monde.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Réactivation des </a:t>
            </a:r>
            <a:r>
              <a:rPr lang="en-US" sz="1030" dirty="0" err="1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angoisses</a:t>
            </a: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30" dirty="0" err="1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originelles</a:t>
            </a: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30" dirty="0" err="1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selon</a:t>
            </a: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structuration.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4933188" y="4229100"/>
            <a:ext cx="2331720" cy="2331720"/>
          </a:xfrm>
          <a:prstGeom prst="ellipse">
            <a:avLst/>
          </a:prstGeom>
          <a:solidFill>
            <a:srgbClr val="D3A599">
              <a:alpha val="92000"/>
            </a:srgbClr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5253228" y="461772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 Sociale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Ruptures successives (retraite, perte de rôle social).</a:t>
            </a:r>
            <a:endParaRPr lang="en-US" sz="14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30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 vital de nouveaux rituels pour endiguer la perte de sens.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Cartographie du Parcours : Les 5 Phases Clés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02920" y="96012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1417320" cy="566928"/>
          </a:xfrm>
          <a:prstGeom prst="roundRect">
            <a:avLst>
              <a:gd name="adj" fmla="val 8065"/>
            </a:avLst>
          </a:prstGeom>
          <a:solidFill>
            <a:srgbClr val="1D2E3F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685800" y="1508760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331720" y="1252728"/>
            <a:ext cx="95399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Prise de conscience, </a:t>
            </a:r>
            <a:r>
              <a:rPr lang="en-US" sz="1300" b="1" dirty="0" err="1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détachement</a:t>
            </a:r>
            <a:endParaRPr lang="en-US" sz="13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000" dirty="0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finitude devient une réalité tangible.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048256" y="2075688"/>
            <a:ext cx="91440" cy="896112"/>
          </a:xfrm>
          <a:prstGeom prst="rect">
            <a:avLst/>
          </a:prstGeom>
          <a:solidFill>
            <a:srgbClr val="1D2E3F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1252728" y="2404872"/>
            <a:ext cx="1417320" cy="566928"/>
          </a:xfrm>
          <a:prstGeom prst="roundRect">
            <a:avLst>
              <a:gd name="adj" fmla="val 8065"/>
            </a:avLst>
          </a:prstGeom>
          <a:solidFill>
            <a:srgbClr val="6B6B48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1252728" y="2404872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898648" y="2148840"/>
            <a:ext cx="8973007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Pré-</a:t>
            </a:r>
            <a:r>
              <a:rPr lang="en-US" sz="1300" b="1" dirty="0" err="1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agonie</a:t>
            </a: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 Mise en ordre du vivre &amp; </a:t>
            </a:r>
            <a:r>
              <a:rPr lang="en-US" sz="1300" b="1" dirty="0" err="1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Décrochage</a:t>
            </a:r>
            <a:endParaRPr lang="en-US" sz="1300" b="1" dirty="0">
              <a:solidFill>
                <a:srgbClr val="1D2E3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l">
              <a:spcAft>
                <a:spcPts val="200"/>
              </a:spcAft>
              <a:buNone/>
            </a:pPr>
            <a:r>
              <a:rPr lang="en-US" sz="1000" dirty="0" err="1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Règlement</a:t>
            </a:r>
            <a:r>
              <a:rPr lang="en-US" sz="1000" dirty="0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des dettes morales/matérielles, recherche de pardon ; détachement marqué nécessitant une préparation mentale et spirituelle.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615184" y="2971800"/>
            <a:ext cx="91440" cy="896112"/>
          </a:xfrm>
          <a:prstGeom prst="rect">
            <a:avLst/>
          </a:prstGeom>
          <a:solidFill>
            <a:srgbClr val="6B6B48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819656" y="3300984"/>
            <a:ext cx="1417320" cy="566928"/>
          </a:xfrm>
          <a:prstGeom prst="roundRect">
            <a:avLst>
              <a:gd name="adj" fmla="val 8065"/>
            </a:avLst>
          </a:prstGeom>
          <a:solidFill>
            <a:srgbClr val="8C6428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819656" y="3300984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465576" y="3044952"/>
            <a:ext cx="840607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</a:t>
            </a:r>
            <a:r>
              <a:rPr lang="en-US" sz="1300" b="1" dirty="0" err="1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Agonie</a:t>
            </a:r>
            <a:endParaRPr lang="en-US" sz="13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000" dirty="0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passage ultime ; possible pic d'angoisse paroxystique nécessitant une présence accrue.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182112" y="3867912"/>
            <a:ext cx="91440" cy="896112"/>
          </a:xfrm>
          <a:prstGeom prst="rect">
            <a:avLst/>
          </a:prstGeom>
          <a:solidFill>
            <a:srgbClr val="8C6428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2386584" y="4197096"/>
            <a:ext cx="1417320" cy="566928"/>
          </a:xfrm>
          <a:prstGeom prst="roundRect">
            <a:avLst>
              <a:gd name="adj" fmla="val 8065"/>
            </a:avLst>
          </a:prstGeom>
          <a:solidFill>
            <a:srgbClr val="BE6E5C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2386584" y="4197096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032504" y="3941064"/>
            <a:ext cx="7839151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Post-mortem immédiat</a:t>
            </a:r>
            <a:endParaRPr lang="en-US" sz="13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000" dirty="0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Temps des purifications corporelles et des premières veillées rituelles.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49040" y="4764024"/>
            <a:ext cx="91440" cy="896112"/>
          </a:xfrm>
          <a:prstGeom prst="rect">
            <a:avLst/>
          </a:prstGeom>
          <a:solidFill>
            <a:srgbClr val="BE6E5C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2953512" y="5093208"/>
            <a:ext cx="1417320" cy="566928"/>
          </a:xfrm>
          <a:prstGeom prst="roundRect">
            <a:avLst>
              <a:gd name="adj" fmla="val 8065"/>
            </a:avLst>
          </a:prstGeom>
          <a:solidFill>
            <a:srgbClr val="8B4A3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2953512" y="5093208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599432" y="4837176"/>
            <a:ext cx="727222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Phase d'après</a:t>
            </a:r>
            <a:endParaRPr lang="en-US" sz="13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000" dirty="0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Structuration du deuil pour les </a:t>
            </a:r>
            <a:r>
              <a:rPr lang="en-US" sz="1000" dirty="0" err="1">
                <a:solidFill>
                  <a:srgbClr val="22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proches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Intégrer la Dimension Symbolique : Synthèse Transversale</a:t>
            </a:r>
            <a:endParaRPr lang="en-US" sz="2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17320"/>
          <a:ext cx="11183112" cy="4709160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4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E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E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Pré-agonique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E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Post-mortem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E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D2E3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Religions du Livre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Passage vers l'au-delà / Résurrection. Test de foi (Islam).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 de pardon, sacrements, profession de foi (Chahada).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Purification rituelle stricte, toilette par le même sexe (Islam) ou confrérie (Hevra Kaddisha). Inhumation rapide.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D2E3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Traditions Asiatiques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Cycle des renaissances (Samsara), Impermanence (Anicca).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Calme absolu vital pour le transfert de conscience. Mantras (Om), eau du Gange.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du lion couché. Cycle de deuil structuré (49 jours / Bardo).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D2E3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Cultures Subsahariennes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Passage à l'état d'ancêtre (état supérieur prolongeant la vie du groupe).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Importance centrale du lien lignager et de la présence du groupe.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Deuil long et très codifié (ex : 40 jours) pour asseoir le nouveau statut de l'ancêtre.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D2E3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Communauté des Voyageurs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Mort redoutée, risque de retour du défunt (Mulo).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Présence massive et impérative du clan autour du lit.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6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Effacement volontaire des traces (brûler ou vendre la caravane).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3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Illustration Opérationnelle : Le Logigramme de la Phase Pré-agonique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02920" y="841248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appliqué — Repérage et diagnostic (1/2)  ·  Groupe de Travail n°3, CPTS Nord-Essonne Hygie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023360" y="1234440"/>
            <a:ext cx="4114800" cy="457200"/>
          </a:xfrm>
          <a:prstGeom prst="roundRect">
            <a:avLst>
              <a:gd name="adj" fmla="val 14000"/>
            </a:avLst>
          </a:prstGeom>
          <a:solidFill>
            <a:srgbClr val="1D2E3F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4133088" y="128016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Repérage de signaux d'alerte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soignant · aidant · aide à domicile · entourage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080760" y="1691640"/>
            <a:ext cx="0" cy="228600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502920" y="1938528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9050">
            <a:solidFill>
              <a:srgbClr val="44647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502920" y="1938528"/>
            <a:ext cx="73152" cy="1051560"/>
          </a:xfrm>
          <a:prstGeom prst="rect">
            <a:avLst/>
          </a:prstGeom>
          <a:solidFill>
            <a:srgbClr val="44647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649224" y="1975104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4464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SIGNES ORGANIQUES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9224" y="2212848"/>
            <a:ext cx="32644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Décrochage organique : perte de l'objectif curatif, décompensation.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Aggravation fonctionnelle, handicap majoré.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Changement d'objectif pour les soignants (care &gt; cure).</a:t>
            </a:r>
            <a:endParaRPr lang="en-US" sz="830" dirty="0"/>
          </a:p>
        </p:txBody>
      </p:sp>
      <p:sp>
        <p:nvSpPr>
          <p:cNvPr id="11" name="Shape 9"/>
          <p:cNvSpPr/>
          <p:nvPr/>
        </p:nvSpPr>
        <p:spPr>
          <a:xfrm>
            <a:off x="4206240" y="1938528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9050">
            <a:solidFill>
              <a:srgbClr val="8C642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4206240" y="1938528"/>
            <a:ext cx="73152" cy="1051560"/>
          </a:xfrm>
          <a:prstGeom prst="rect">
            <a:avLst/>
          </a:prstGeom>
          <a:solidFill>
            <a:srgbClr val="8C64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352544" y="1975104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8C6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SIGNES PSYCHIQUES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352544" y="2212848"/>
            <a:ext cx="32644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Continuité de la structure psychique antérieure (pas de rupture).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"dans la survie" (lutte) ou "dans la vie" (accomplissement).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explorer : </a:t>
            </a:r>
            <a:r>
              <a:rPr lang="en-US" sz="83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détachement</a:t>
            </a: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associé ?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7909560" y="1938528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9050">
            <a:solidFill>
              <a:srgbClr val="748C4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7909560" y="1938528"/>
            <a:ext cx="73152" cy="1051560"/>
          </a:xfrm>
          <a:prstGeom prst="rect">
            <a:avLst/>
          </a:prstGeom>
          <a:solidFill>
            <a:srgbClr val="748C4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8055864" y="1975104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748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SIGNES SOCIAUX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55864" y="2212848"/>
            <a:ext cx="32644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Isolement, retrait ; règlement des dettes (admin., psy., culturelles).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Pardon (demande / accord) ; organisation (obsèques, testament).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Réaliser ses derniers accomplissements ; faire ses adieux.</a:t>
            </a:r>
            <a:endParaRPr lang="en-US" sz="830" dirty="0"/>
          </a:p>
        </p:txBody>
      </p:sp>
      <p:sp>
        <p:nvSpPr>
          <p:cNvPr id="19" name="Text 17"/>
          <p:cNvSpPr/>
          <p:nvPr/>
        </p:nvSpPr>
        <p:spPr>
          <a:xfrm>
            <a:off x="502920" y="3044952"/>
            <a:ext cx="10927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C'est le début de la fin » · « On lâche » · « Combien de temps il me reste ? » · « J'attends la mort »…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263140" y="3319272"/>
            <a:ext cx="0" cy="16459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5966460" y="3319272"/>
            <a:ext cx="0" cy="16459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9669780" y="3319272"/>
            <a:ext cx="0" cy="164592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2263140" y="3483864"/>
            <a:ext cx="7406640" cy="0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099048" y="3483864"/>
            <a:ext cx="0" cy="128016"/>
          </a:xfrm>
          <a:prstGeom prst="line">
            <a:avLst/>
          </a:prstGeom>
          <a:noFill/>
          <a:ln w="15875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4931810" y="3474725"/>
            <a:ext cx="2297899" cy="996691"/>
          </a:xfrm>
          <a:prstGeom prst="diamond">
            <a:avLst/>
          </a:prstGeom>
          <a:solidFill>
            <a:srgbClr val="8C6428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/>
          <p:nvPr/>
        </p:nvSpPr>
        <p:spPr>
          <a:xfrm>
            <a:off x="5330952" y="3685032"/>
            <a:ext cx="15453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Décrochage organique confirmé ? (perte objectif curatif, aggravation, handicap)</a:t>
            </a:r>
            <a:endParaRPr lang="en-US" sz="860" dirty="0"/>
          </a:p>
        </p:txBody>
      </p:sp>
      <p:sp>
        <p:nvSpPr>
          <p:cNvPr id="27" name="Shape 25"/>
          <p:cNvSpPr/>
          <p:nvPr/>
        </p:nvSpPr>
        <p:spPr>
          <a:xfrm>
            <a:off x="5074920" y="3995928"/>
            <a:ext cx="0" cy="0"/>
          </a:xfrm>
          <a:prstGeom prst="line">
            <a:avLst/>
          </a:prstGeom>
          <a:noFill/>
          <a:ln w="15875">
            <a:solidFill>
              <a:srgbClr val="9A2E2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3246120" y="370332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9A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502920" y="3630168"/>
            <a:ext cx="2194560" cy="713232"/>
          </a:xfrm>
          <a:prstGeom prst="roundRect">
            <a:avLst>
              <a:gd name="adj" fmla="val 8974"/>
            </a:avLst>
          </a:prstGeom>
          <a:solidFill>
            <a:srgbClr val="6E6E6E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12648" y="3675888"/>
            <a:ext cx="19751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Maintenir l'accompagnement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de </a:t>
            </a:r>
            <a:r>
              <a:rPr lang="en-US" sz="87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détachement</a:t>
            </a: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; réévaluer régulièrement.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1600200" y="3630168"/>
            <a:ext cx="0" cy="0"/>
          </a:xfrm>
          <a:prstGeom prst="line">
            <a:avLst/>
          </a:prstGeom>
          <a:noFill/>
          <a:ln w="12700">
            <a:solidFill>
              <a:srgbClr val="6E6E6E"/>
            </a:solidFill>
            <a:prstDash val="dash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30"/>
          <p:cNvSpPr/>
          <p:nvPr/>
        </p:nvSpPr>
        <p:spPr>
          <a:xfrm>
            <a:off x="7132320" y="3995928"/>
            <a:ext cx="1417320" cy="0"/>
          </a:xfrm>
          <a:prstGeom prst="line">
            <a:avLst/>
          </a:prstGeom>
          <a:noFill/>
          <a:ln w="15875">
            <a:solidFill>
              <a:srgbClr val="3C6E3C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7452360" y="370332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C6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OUI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8549640" y="3630168"/>
            <a:ext cx="3108960" cy="713232"/>
          </a:xfrm>
          <a:prstGeom prst="roundRect">
            <a:avLst>
              <a:gd name="adj" fmla="val 8974"/>
            </a:avLst>
          </a:prstGeom>
          <a:solidFill>
            <a:srgbClr val="1D2E3F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8659368" y="3675888"/>
            <a:ext cx="2889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Diagnostic de pré-agonie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Médecin traitant (pivot) · Médecin réseau/HAD, ± collégialité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10104120" y="4343400"/>
            <a:ext cx="0" cy="201168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8549640" y="4544568"/>
            <a:ext cx="3108960" cy="868680"/>
          </a:xfrm>
          <a:prstGeom prst="roundRect">
            <a:avLst>
              <a:gd name="adj" fmla="val 7368"/>
            </a:avLst>
          </a:prstGeom>
          <a:solidFill>
            <a:srgbClr val="8C6428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8659368" y="4590288"/>
            <a:ext cx="28895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Concertation pluriprofessionnelle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Médecin traitant · IDEL · HAD · Réseau Népale · Psychologue · Patient/proches — annonce du diagnostic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D2E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Illustration Opérationnelle : Le Logigramme de la Phase Pré-agonique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02920" y="841248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appliqué — Besoins, risques et coordination (2/2)  ·  Groupe de Travail n°3, CPTS Nord-Essonne Hygie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023360" y="1207008"/>
            <a:ext cx="4114800" cy="384048"/>
          </a:xfrm>
          <a:prstGeom prst="roundRect">
            <a:avLst>
              <a:gd name="adj" fmla="val 16667"/>
            </a:avLst>
          </a:prstGeom>
          <a:solidFill>
            <a:srgbClr val="1D2E3F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4133088" y="1252728"/>
            <a:ext cx="3895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Identification des besoins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080760" y="1591056"/>
            <a:ext cx="0" cy="146304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502920" y="1783080"/>
            <a:ext cx="352044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44647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73152" cy="777240"/>
          </a:xfrm>
          <a:prstGeom prst="rect">
            <a:avLst/>
          </a:prstGeom>
          <a:solidFill>
            <a:srgbClr val="44647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649224" y="1819656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4464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BESOINS ORGANIQUES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9224" y="2057400"/>
            <a:ext cx="32644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Concertation dédiée ; anticiper la phase agonique.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Connaître les ressources du territoire.</a:t>
            </a:r>
            <a:endParaRPr lang="en-US" sz="830" dirty="0"/>
          </a:p>
        </p:txBody>
      </p:sp>
      <p:sp>
        <p:nvSpPr>
          <p:cNvPr id="11" name="Shape 9"/>
          <p:cNvSpPr/>
          <p:nvPr/>
        </p:nvSpPr>
        <p:spPr>
          <a:xfrm>
            <a:off x="4206240" y="1783080"/>
            <a:ext cx="352044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8C642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4206240" y="1783080"/>
            <a:ext cx="73152" cy="777240"/>
          </a:xfrm>
          <a:prstGeom prst="rect">
            <a:avLst/>
          </a:prstGeom>
          <a:solidFill>
            <a:srgbClr val="8C64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352544" y="1819656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8C6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BESOINS PSYCHIQUES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352544" y="2057400"/>
            <a:ext cx="32644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l'acceptation du diagnostic.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Soutien psychologique et thérapeutique adapté.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7909560" y="1783080"/>
            <a:ext cx="352044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748C4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7909560" y="1783080"/>
            <a:ext cx="73152" cy="777240"/>
          </a:xfrm>
          <a:prstGeom prst="rect">
            <a:avLst/>
          </a:prstGeom>
          <a:solidFill>
            <a:srgbClr val="748C4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8055864" y="1819656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748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BESOINS SOCIAUX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55864" y="2057400"/>
            <a:ext cx="32644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Discours harmonisé des intervenants ; directives anticipées.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 au revoir ; solution de répit pour l'aidant.</a:t>
            </a:r>
            <a:endParaRPr lang="en-US" sz="830" dirty="0"/>
          </a:p>
        </p:txBody>
      </p:sp>
      <p:sp>
        <p:nvSpPr>
          <p:cNvPr id="19" name="Shape 17"/>
          <p:cNvSpPr/>
          <p:nvPr/>
        </p:nvSpPr>
        <p:spPr>
          <a:xfrm>
            <a:off x="2263140" y="2578608"/>
            <a:ext cx="0" cy="146304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5966460" y="2578608"/>
            <a:ext cx="0" cy="146304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9669780" y="2578608"/>
            <a:ext cx="0" cy="146304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20"/>
          <p:cNvSpPr/>
          <p:nvPr/>
        </p:nvSpPr>
        <p:spPr>
          <a:xfrm>
            <a:off x="2263140" y="2724912"/>
            <a:ext cx="7406640" cy="0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099048" y="2724912"/>
            <a:ext cx="0" cy="109728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4023360" y="2852928"/>
            <a:ext cx="4114800" cy="365760"/>
          </a:xfrm>
          <a:prstGeom prst="roundRect">
            <a:avLst>
              <a:gd name="adj" fmla="val 17500"/>
            </a:avLst>
          </a:prstGeom>
          <a:solidFill>
            <a:srgbClr val="1D2E3F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4133088" y="2898648"/>
            <a:ext cx="3895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Surveillance et prévention des risques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080760" y="3218688"/>
            <a:ext cx="0" cy="128016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5"/>
          <p:cNvSpPr/>
          <p:nvPr/>
        </p:nvSpPr>
        <p:spPr>
          <a:xfrm>
            <a:off x="502920" y="3364992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9050">
            <a:solidFill>
              <a:srgbClr val="BE6E5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502920" y="3364992"/>
            <a:ext cx="73152" cy="896112"/>
          </a:xfrm>
          <a:prstGeom prst="rect">
            <a:avLst/>
          </a:prstGeom>
          <a:solidFill>
            <a:srgbClr val="BE6E5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649224" y="3401568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BE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ORGANIQUES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49224" y="3639312"/>
            <a:ext cx="3264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Absence de diagnostic de la phase.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Acharnement thérapeutique lié à ce défaut.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Discordances entre soignants.</a:t>
            </a:r>
            <a:endParaRPr lang="en-US" sz="830" dirty="0"/>
          </a:p>
        </p:txBody>
      </p:sp>
      <p:sp>
        <p:nvSpPr>
          <p:cNvPr id="31" name="Shape 29"/>
          <p:cNvSpPr/>
          <p:nvPr/>
        </p:nvSpPr>
        <p:spPr>
          <a:xfrm>
            <a:off x="4206240" y="3364992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9050">
            <a:solidFill>
              <a:srgbClr val="BE6E5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30"/>
          <p:cNvSpPr/>
          <p:nvPr/>
        </p:nvSpPr>
        <p:spPr>
          <a:xfrm>
            <a:off x="4206240" y="3364992"/>
            <a:ext cx="73152" cy="896112"/>
          </a:xfrm>
          <a:prstGeom prst="rect">
            <a:avLst/>
          </a:prstGeom>
          <a:solidFill>
            <a:srgbClr val="BE6E5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4352544" y="3401568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BE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PSYCHIQUES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352544" y="3639312"/>
            <a:ext cx="3264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Décompensation, état de panique ; déni de la phase.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échec des thérapeutiques.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 de traitement de confort (convictions).</a:t>
            </a:r>
            <a:endParaRPr lang="en-US" sz="830" dirty="0"/>
          </a:p>
        </p:txBody>
      </p:sp>
      <p:sp>
        <p:nvSpPr>
          <p:cNvPr id="35" name="Shape 33"/>
          <p:cNvSpPr/>
          <p:nvPr/>
        </p:nvSpPr>
        <p:spPr>
          <a:xfrm>
            <a:off x="7909560" y="3364992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9050">
            <a:solidFill>
              <a:srgbClr val="BE6E5C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7909560" y="3364992"/>
            <a:ext cx="73152" cy="896112"/>
          </a:xfrm>
          <a:prstGeom prst="rect">
            <a:avLst/>
          </a:prstGeom>
          <a:solidFill>
            <a:srgbClr val="BE6E5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8055864" y="3401568"/>
            <a:ext cx="3264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50" dirty="0">
                <a:solidFill>
                  <a:srgbClr val="BE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SOCIAUX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8055864" y="3639312"/>
            <a:ext cx="3264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Discordance familiale ; aidant dans le déni.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Non-respect de la volonté du patient.</a:t>
            </a:r>
            <a:endParaRPr lang="en-US" sz="830" dirty="0"/>
          </a:p>
          <a:p>
            <a:pPr marL="342900" indent="-342900" algn="l">
              <a:spcAft>
                <a:spcPts val="200"/>
              </a:spcAft>
              <a:buSzPct val="100000"/>
              <a:buChar char="•"/>
            </a:pPr>
            <a:r>
              <a:rPr lang="en-US" sz="83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Non-adhésion des intervenants.</a:t>
            </a:r>
            <a:endParaRPr lang="en-US" sz="830" dirty="0"/>
          </a:p>
        </p:txBody>
      </p:sp>
      <p:sp>
        <p:nvSpPr>
          <p:cNvPr id="39" name="Shape 37"/>
          <p:cNvSpPr/>
          <p:nvPr/>
        </p:nvSpPr>
        <p:spPr>
          <a:xfrm>
            <a:off x="2263140" y="4279392"/>
            <a:ext cx="0" cy="128016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Shape 38"/>
          <p:cNvSpPr/>
          <p:nvPr/>
        </p:nvSpPr>
        <p:spPr>
          <a:xfrm>
            <a:off x="5966460" y="4279392"/>
            <a:ext cx="0" cy="128016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9669780" y="4279392"/>
            <a:ext cx="0" cy="128016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2263140" y="4407408"/>
            <a:ext cx="7406640" cy="0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3" name="Shape 41"/>
          <p:cNvSpPr/>
          <p:nvPr/>
        </p:nvSpPr>
        <p:spPr>
          <a:xfrm>
            <a:off x="6099048" y="4407408"/>
            <a:ext cx="0" cy="91440"/>
          </a:xfrm>
          <a:prstGeom prst="line">
            <a:avLst/>
          </a:prstGeom>
          <a:noFill/>
          <a:ln w="1397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44" name="Shape 42"/>
          <p:cNvSpPr/>
          <p:nvPr/>
        </p:nvSpPr>
        <p:spPr>
          <a:xfrm>
            <a:off x="4821944" y="4443984"/>
            <a:ext cx="2542017" cy="758952"/>
          </a:xfrm>
          <a:prstGeom prst="diamond">
            <a:avLst/>
          </a:prstGeom>
          <a:solidFill>
            <a:srgbClr val="8C6428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5204457" y="4617719"/>
            <a:ext cx="1819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 d'acharnement, de conflit familial ou de mise à l'écart du patient ?</a:t>
            </a:r>
            <a:endParaRPr lang="en-US" sz="860" dirty="0"/>
          </a:p>
        </p:txBody>
      </p:sp>
      <p:sp>
        <p:nvSpPr>
          <p:cNvPr id="46" name="Shape 44"/>
          <p:cNvSpPr/>
          <p:nvPr/>
        </p:nvSpPr>
        <p:spPr>
          <a:xfrm>
            <a:off x="4937760" y="4828032"/>
            <a:ext cx="0" cy="0"/>
          </a:xfrm>
          <a:prstGeom prst="line">
            <a:avLst/>
          </a:prstGeom>
          <a:noFill/>
          <a:ln w="15875">
            <a:solidFill>
              <a:srgbClr val="9A2E2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3017520" y="457200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9A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OUI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502920" y="4517136"/>
            <a:ext cx="2423160" cy="621792"/>
          </a:xfrm>
          <a:prstGeom prst="roundRect">
            <a:avLst>
              <a:gd name="adj" fmla="val 10294"/>
            </a:avLst>
          </a:prstGeom>
          <a:solidFill>
            <a:srgbClr val="9A2E2E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612648" y="4562856"/>
            <a:ext cx="22037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Médiation collégiale / RCP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Recours à une réunion de concertation pluridisciplinaire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269480" y="4828032"/>
            <a:ext cx="1234440" cy="0"/>
          </a:xfrm>
          <a:prstGeom prst="line">
            <a:avLst/>
          </a:prstGeom>
          <a:noFill/>
          <a:ln w="15875">
            <a:solidFill>
              <a:srgbClr val="3C6E3C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/>
          <p:nvPr/>
        </p:nvSpPr>
        <p:spPr>
          <a:xfrm>
            <a:off x="7863840" y="4572000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C6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8503920" y="4471416"/>
            <a:ext cx="3154680" cy="713232"/>
          </a:xfrm>
          <a:prstGeom prst="roundRect">
            <a:avLst>
              <a:gd name="adj" fmla="val 8974"/>
            </a:avLst>
          </a:prstGeom>
          <a:solidFill>
            <a:srgbClr val="8C6428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3" name="Text 51"/>
          <p:cNvSpPr/>
          <p:nvPr/>
        </p:nvSpPr>
        <p:spPr>
          <a:xfrm>
            <a:off x="8613648" y="4517136"/>
            <a:ext cx="293522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7-8. Décisions collégiales &amp; coordination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 Urgence Pallia ; HAD/SSIAD ; préparer la famille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6099048" y="5157216"/>
            <a:ext cx="0" cy="164592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55" name="Shape 53"/>
          <p:cNvSpPr/>
          <p:nvPr/>
        </p:nvSpPr>
        <p:spPr>
          <a:xfrm>
            <a:off x="5074920" y="5321808"/>
            <a:ext cx="2057400" cy="621792"/>
          </a:xfrm>
          <a:prstGeom prst="diamond">
            <a:avLst/>
          </a:prstGeom>
          <a:solidFill>
            <a:srgbClr val="8C6428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6" name="Text 54"/>
          <p:cNvSpPr/>
          <p:nvPr/>
        </p:nvSpPr>
        <p:spPr>
          <a:xfrm>
            <a:off x="5330952" y="5394960"/>
            <a:ext cx="15453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Évolution de la phase ? (réévaluation régulière)</a:t>
            </a:r>
            <a:endParaRPr lang="en-US" sz="860" dirty="0"/>
          </a:p>
        </p:txBody>
      </p:sp>
      <p:sp>
        <p:nvSpPr>
          <p:cNvPr id="57" name="Shape 55"/>
          <p:cNvSpPr/>
          <p:nvPr/>
        </p:nvSpPr>
        <p:spPr>
          <a:xfrm>
            <a:off x="5074920" y="5632704"/>
            <a:ext cx="0" cy="0"/>
          </a:xfrm>
          <a:prstGeom prst="line">
            <a:avLst/>
          </a:prstGeom>
          <a:noFill/>
          <a:ln w="13970">
            <a:solidFill>
              <a:srgbClr val="6E6E6E"/>
            </a:solidFill>
            <a:prstDash val="dash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58" name="Text 56"/>
          <p:cNvSpPr/>
          <p:nvPr/>
        </p:nvSpPr>
        <p:spPr>
          <a:xfrm>
            <a:off x="3291840" y="537667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02920" y="5340096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Maintien de l'accompagnement à la phase actuelle.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7132320" y="5632704"/>
            <a:ext cx="1234440" cy="0"/>
          </a:xfrm>
          <a:prstGeom prst="line">
            <a:avLst/>
          </a:prstGeom>
          <a:noFill/>
          <a:ln w="15875">
            <a:solidFill>
              <a:srgbClr val="1D2E3F"/>
            </a:solidFill>
            <a:prstDash val="solid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61" name="Text 59"/>
          <p:cNvSpPr/>
          <p:nvPr/>
        </p:nvSpPr>
        <p:spPr>
          <a:xfrm>
            <a:off x="7132320" y="539496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D2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SUIVANTE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8503920" y="5276088"/>
            <a:ext cx="3154680" cy="777240"/>
          </a:xfrm>
          <a:prstGeom prst="roundRect">
            <a:avLst>
              <a:gd name="adj" fmla="val 8235"/>
            </a:avLst>
          </a:prstGeom>
          <a:solidFill>
            <a:srgbClr val="1D2E3F"/>
          </a:solidFill>
          <a:ln/>
          <a:effectLst>
            <a:outerShdw blurRad="38100" dist="127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63" name="Text 61"/>
          <p:cNvSpPr/>
          <p:nvPr/>
        </p:nvSpPr>
        <p:spPr>
          <a:xfrm>
            <a:off x="8613648" y="5321808"/>
            <a:ext cx="2935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9-10. Transition vers la phase agonique</a:t>
            </a:r>
            <a:endParaRPr lang="en-US" sz="11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Traçabilité &amp; formation continue — Dossier · RCP · Recommandations HAS &amp; SFAP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2E4A6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63"/>
          <p:cNvSpPr/>
          <p:nvPr/>
        </p:nvSpPr>
        <p:spPr>
          <a:xfrm>
            <a:off x="9174175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D2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502920"/>
            <a:ext cx="14904720" cy="1371600"/>
          </a:xfrm>
          <a:prstGeom prst="wave">
            <a:avLst/>
          </a:prstGeom>
          <a:ln w="25400">
            <a:solidFill>
              <a:srgbClr val="B6873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 flipH="1">
            <a:off x="-1371600" y="228600"/>
            <a:ext cx="14904720" cy="1554480"/>
          </a:xfrm>
          <a:prstGeom prst="wave">
            <a:avLst/>
          </a:prstGeom>
          <a:ln w="25400">
            <a:solidFill>
              <a:srgbClr val="44647F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0" y="1600200"/>
            <a:ext cx="121916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1371600" y="2697480"/>
            <a:ext cx="9448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DDB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vos contributions à la construction du Parcours Territorial de Fin de Vie à Domicile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51560" y="3703320"/>
            <a:ext cx="4754880" cy="1600200"/>
          </a:xfrm>
          <a:prstGeom prst="roundRect">
            <a:avLst>
              <a:gd name="adj" fmla="val 5143"/>
            </a:avLst>
          </a:prstGeom>
          <a:solidFill>
            <a:srgbClr val="26394B"/>
          </a:solidFill>
          <a:ln w="12700">
            <a:solidFill>
              <a:srgbClr val="B6873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1417320" y="3886200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100" b="1" kern="0" spc="100" dirty="0">
                <a:solidFill>
                  <a:srgbClr val="DDB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CPTS NORD-ESSONNE HYGIE</a:t>
            </a:r>
            <a:endParaRPr lang="en-US" sz="11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général</a:t>
            </a:r>
            <a:endParaRPr lang="en-US" sz="11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50" dirty="0">
                <a:solidFill>
                  <a:srgbClr val="CFE0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contact@hygie-cpts.org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385255" y="3703320"/>
            <a:ext cx="4754880" cy="1600200"/>
          </a:xfrm>
          <a:prstGeom prst="roundRect">
            <a:avLst>
              <a:gd name="adj" fmla="val 5143"/>
            </a:avLst>
          </a:prstGeom>
          <a:solidFill>
            <a:srgbClr val="26394B"/>
          </a:solidFill>
          <a:ln w="12700">
            <a:solidFill>
              <a:srgbClr val="B6873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6751015" y="3886200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100" b="1" kern="0" spc="100" dirty="0">
                <a:solidFill>
                  <a:srgbClr val="DDB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RÉFÉRENT DU PARCOURS FIN DE VIE</a:t>
            </a:r>
            <a:endParaRPr lang="en-US" sz="11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Robin Veilhan</a:t>
            </a:r>
            <a:endParaRPr lang="en-US" sz="11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50" dirty="0">
                <a:solidFill>
                  <a:srgbClr val="CFE0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docteur.veilhan@gmail.com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0" y="630936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F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CPTS Nord-Essonne Hygie  ·  Parcours Territorial Fin de Vie à Domicile  ·  22 Septembre 2026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B6873A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1795</Words>
  <Application>Microsoft Office PowerPoint</Application>
  <PresentationFormat>Grand écran</PresentationFormat>
  <Paragraphs>235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Robin Veilhan</cp:lastModifiedBy>
  <cp:revision>4</cp:revision>
  <dcterms:created xsi:type="dcterms:W3CDTF">2026-09-21T09:52:18Z</dcterms:created>
  <dcterms:modified xsi:type="dcterms:W3CDTF">2026-09-22T09:48:05Z</dcterms:modified>
</cp:coreProperties>
</file>